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3" r:id="rId16"/>
    <p:sldId id="270" r:id="rId17"/>
    <p:sldId id="271" r:id="rId18"/>
    <p:sldId id="272" r:id="rId19"/>
    <p:sldId id="275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79"/>
  </p:normalViewPr>
  <p:slideViewPr>
    <p:cSldViewPr snapToGrid="0" snapToObjects="1">
      <p:cViewPr varScale="1">
        <p:scale>
          <a:sx n="96" d="100"/>
          <a:sy n="96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B0E7E-3114-674C-8BE4-D11FB71A0E5B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85FA-090C-E643-9B0E-812E8369F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185FA-090C-E643-9B0E-812E8369F5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31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185FA-090C-E643-9B0E-812E8369F5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185FA-090C-E643-9B0E-812E8369F5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09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185FA-090C-E643-9B0E-812E8369F5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9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185FA-090C-E643-9B0E-812E8369F5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4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185FA-090C-E643-9B0E-812E8369F5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1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185FA-090C-E643-9B0E-812E8369F5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3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185FA-090C-E643-9B0E-812E8369F5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1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300E-258E-DC46-A4DC-855135765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F1DE0-9D92-4646-8497-07CEDA3A9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AC678-674E-E44E-AC9D-77D6005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F4FAD-54CF-0E43-933C-688C9383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06E4-2061-1248-B0E2-97901794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7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5D75-B8B0-5944-95A8-3808C8A5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93D34-B3BA-D74E-829C-D9E034B26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60F8C-3D82-AC4D-914A-58900815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9216F-0EEC-9A49-99B8-A88D0F47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EBCB0-0F3E-CF4F-9D98-6A76F713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2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3A336-478C-B246-8397-22C4CDEE9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403B-E86A-1146-B065-04EF0A63B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C26A7-F72D-444D-9306-26AD06A9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5ACC0-E885-244B-9BFE-3F81DCC2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6362-88AE-7B4B-BBCC-DAB6A2B3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EEB8-85FF-2B4A-9D80-E7CAE66C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5CCC-8AE8-E049-9051-BB78F7A2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815BD-6BFA-0E48-893B-232AFF588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693B9-FBF8-654A-86AE-86B23780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445D-D400-424A-8E05-3C39B001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1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B886-881E-EB4C-849D-90F8A473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916B0-1B19-FD40-9497-A908D5FAF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B7328-3D5E-0C4C-AE26-7AF1DE47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5C144-EAF5-124C-A573-CC40EC3F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B2D0E-47EB-2746-8557-9DAC4BCD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2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EA8C-B83C-4846-8E9B-86B07EAE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EA4E2-9018-F247-BF54-01A23D605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E18F7-49A4-CD43-B8B9-D0A9A9471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4605E-3ED5-DA48-AD15-F6B7D893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D15A1-47AB-064B-B0B9-8E8D2779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DD90C-C95C-6145-812B-741336BB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5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F436-27C4-284B-8369-EB2D4434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996F4-9FD5-8042-92A4-487BEFF52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1938B-3AE0-C949-AE83-D81B21D6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CD982-1449-E145-9835-C73A6FB4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4F2B-31F0-F944-8AAD-910D4D9E9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4B3A2B-3562-A24C-96B3-D916E231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F34DC-C164-E540-9491-A5A3495F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70923-9513-864E-9EE7-A4E6D2E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4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3C96-79DF-0241-9749-66620C67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905B2-2951-854C-B5F3-C16291D8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A4C1C-1398-2A4D-812F-49FEEF9E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0B416-ACB0-0A4C-88F0-9D0B40F4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2B7BA-E62F-124B-B444-BBB00393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03211-A107-3041-9474-314BD3A09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824B5-D030-7E46-8C7B-698AB75C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3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8748-A918-4944-A6A4-8B807F20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C0A95-0A83-D443-B160-1DE13E074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3866B-7976-F643-9672-0C6359840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9825E-A100-AD45-BF86-8EDD2B01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0B0E0-611D-1E44-A677-1461DC11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04722-F576-5D46-B961-50BB1203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58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206D-D0F4-8940-ADEE-6DA3A174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5EADB0-B2A1-8348-A4F6-6EBE78D41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BF685-F7EA-EA4D-89CE-7A0AAF8E9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24449-9846-BB43-AC92-4EAEA600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53194-5E5C-C64E-894A-A40CFAB8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13CC-2FC7-DD41-8F88-C15B9128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3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CA8B-6A5D-C04D-BC59-4AC4F7D0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2FB7D-CD85-604E-9679-F39A35A19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034E0-E7B9-6842-A05F-6B17CC598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3CCA4-CEFE-524D-94A7-E262F0E8CE08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25F8-9434-384B-B2B3-90D49A102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D3405-9C1C-7046-8504-889E89EEE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1C0F0-9FE0-144E-9275-B337B6D1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8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7C41-7EF7-2745-83BC-A6856DB9F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Internship </a:t>
            </a:r>
            <a:r>
              <a:rPr lang="en-US" altLang="ko-KR" dirty="0"/>
              <a:t>(Kafka</a:t>
            </a:r>
            <a:r>
              <a:rPr lang="ko-KR" altLang="en-US" dirty="0"/>
              <a:t> </a:t>
            </a:r>
            <a:r>
              <a:rPr lang="en-US" altLang="ko-KR" dirty="0"/>
              <a:t>Streaming)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7686C-ED57-624A-A784-15A92A8E3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522" y="2907368"/>
            <a:ext cx="9144000" cy="1969425"/>
          </a:xfrm>
        </p:spPr>
        <p:txBody>
          <a:bodyPr>
            <a:norm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Ellie Lee, Edgar Lee, </a:t>
            </a:r>
            <a:r>
              <a:rPr lang="en-US" dirty="0" err="1"/>
              <a:t>Hayeon</a:t>
            </a:r>
            <a:r>
              <a:rPr lang="en-US" dirty="0"/>
              <a:t> Kim, </a:t>
            </a:r>
            <a:r>
              <a:rPr lang="en-US" dirty="0" err="1"/>
              <a:t>Wonjun</a:t>
            </a:r>
            <a:r>
              <a:rPr lang="en-US" dirty="0"/>
              <a:t> Lee</a:t>
            </a:r>
          </a:p>
          <a:p>
            <a:pPr algn="r"/>
            <a:r>
              <a:rPr lang="en-US" altLang="ko-KR" dirty="0"/>
              <a:t>(7.Jan.2019~22.Feb.2019)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21365A-073C-6342-A397-E4555897F06A}"/>
              </a:ext>
            </a:extLst>
          </p:cNvPr>
          <p:cNvCxnSpPr/>
          <p:nvPr/>
        </p:nvCxnSpPr>
        <p:spPr>
          <a:xfrm>
            <a:off x="1391478" y="3735250"/>
            <a:ext cx="940904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095C6D1-7EC2-0347-8F5A-71624734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65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setB</a:t>
            </a:r>
            <a:r>
              <a:rPr lang="en-US" dirty="0"/>
              <a:t>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8" y="1490137"/>
            <a:ext cx="11777131" cy="4686826"/>
          </a:xfrm>
        </p:spPr>
        <p:txBody>
          <a:bodyPr>
            <a:normAutofit/>
          </a:bodyPr>
          <a:lstStyle/>
          <a:p>
            <a:r>
              <a:rPr lang="en-US" dirty="0"/>
              <a:t>Description:</a:t>
            </a:r>
          </a:p>
          <a:p>
            <a:pPr lvl="1" latinLnBrk="1"/>
            <a:r>
              <a:rPr lang="en-US" sz="2000" dirty="0"/>
              <a:t>Generate data every second from Kafka producer, Kafka consumer has to check whether it has null value. If it has null value, that data represent (ex. “*”) in </a:t>
            </a:r>
            <a:r>
              <a:rPr lang="en-US" sz="2000" dirty="0" err="1"/>
              <a:t>mongoDB</a:t>
            </a:r>
            <a:r>
              <a:rPr lang="en-US" sz="2000" dirty="0"/>
              <a:t> table.</a:t>
            </a:r>
          </a:p>
          <a:p>
            <a:pPr latinLnBrk="1"/>
            <a:r>
              <a:rPr lang="en-US" dirty="0"/>
              <a:t>Steps:</a:t>
            </a:r>
          </a:p>
          <a:p>
            <a:pPr lvl="1" latinLnBrk="1"/>
            <a:r>
              <a:rPr lang="en-US" sz="2000" dirty="0"/>
              <a:t>Run the zookeeper server and Kafka server.</a:t>
            </a:r>
          </a:p>
          <a:p>
            <a:pPr lvl="1" latinLnBrk="1"/>
            <a:r>
              <a:rPr lang="en-US" sz="2000" dirty="0"/>
              <a:t>Create 3-Kafka producer and Kafka consumer.</a:t>
            </a:r>
          </a:p>
          <a:p>
            <a:pPr lvl="1" latinLnBrk="1"/>
            <a:r>
              <a:rPr lang="en-US" sz="2000" dirty="0"/>
              <a:t>Connect the </a:t>
            </a:r>
            <a:r>
              <a:rPr lang="en-US" sz="2000" dirty="0" err="1"/>
              <a:t>mongoDB</a:t>
            </a:r>
            <a:r>
              <a:rPr lang="en-US" sz="2000" dirty="0"/>
              <a:t> (command </a:t>
            </a:r>
            <a:r>
              <a:rPr lang="en-US" sz="2000" dirty="0" err="1"/>
              <a:t>mongod</a:t>
            </a:r>
            <a:r>
              <a:rPr lang="en-US" sz="2000" dirty="0"/>
              <a:t>).</a:t>
            </a:r>
          </a:p>
          <a:p>
            <a:pPr lvl="1" latinLnBrk="1"/>
            <a:r>
              <a:rPr lang="en-US" sz="2000" dirty="0"/>
              <a:t>Kafka consumer checks if value exists, and valid range.</a:t>
            </a:r>
          </a:p>
          <a:p>
            <a:pPr lvl="1" latinLnBrk="1"/>
            <a:r>
              <a:rPr lang="en-US" sz="2000" dirty="0"/>
              <a:t>Then, insert data into </a:t>
            </a:r>
            <a:r>
              <a:rPr lang="en-US" sz="2000" dirty="0" err="1"/>
              <a:t>mongoDB</a:t>
            </a:r>
            <a:r>
              <a:rPr lang="en-US" sz="2000" dirty="0"/>
              <a:t>.</a:t>
            </a:r>
          </a:p>
          <a:p>
            <a:pPr lvl="1" latinLnBrk="1"/>
            <a:r>
              <a:rPr lang="en-US" sz="2000" dirty="0"/>
              <a:t>After checking, If no value, represent “*”. DB update.</a:t>
            </a:r>
          </a:p>
          <a:p>
            <a:pPr lvl="1" latinLnBrk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2530D3-15CD-A54F-8EAE-C2A0D9A2EA9F}"/>
              </a:ext>
            </a:extLst>
          </p:cNvPr>
          <p:cNvSpPr txBox="1"/>
          <p:nvPr/>
        </p:nvSpPr>
        <p:spPr>
          <a:xfrm>
            <a:off x="8419328" y="5536698"/>
            <a:ext cx="2198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&lt;Result in </a:t>
            </a:r>
            <a:r>
              <a:rPr lang="en-US" dirty="0" err="1"/>
              <a:t>mongoDB</a:t>
            </a:r>
            <a:r>
              <a:rPr lang="en-US" dirty="0"/>
              <a:t>&gt;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A5244E-98E5-D348-8539-0D2F5C7DE8A2}"/>
              </a:ext>
            </a:extLst>
          </p:cNvPr>
          <p:cNvSpPr txBox="1">
            <a:spLocks/>
          </p:cNvSpPr>
          <p:nvPr/>
        </p:nvSpPr>
        <p:spPr>
          <a:xfrm>
            <a:off x="414867" y="2389452"/>
            <a:ext cx="5435600" cy="2079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95A5A74D-4F1F-8C48-94D5-CC026A32C95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27131" y="3638704"/>
            <a:ext cx="4983203" cy="172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3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setB</a:t>
            </a:r>
            <a:r>
              <a:rPr lang="en-US" dirty="0"/>
              <a:t>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8" y="1490137"/>
            <a:ext cx="11777131" cy="4686826"/>
          </a:xfrm>
        </p:spPr>
        <p:txBody>
          <a:bodyPr>
            <a:normAutofit/>
          </a:bodyPr>
          <a:lstStyle/>
          <a:p>
            <a:r>
              <a:rPr lang="en-US" dirty="0"/>
              <a:t>Description:</a:t>
            </a:r>
          </a:p>
          <a:p>
            <a:pPr lvl="1" latinLnBrk="1"/>
            <a:r>
              <a:rPr lang="en-US" dirty="0"/>
              <a:t>The problem is to send random values between 0 and 100 from two producers and then plot two received values onto a single graph. Finally save to </a:t>
            </a:r>
            <a:r>
              <a:rPr lang="en-US" dirty="0" err="1"/>
              <a:t>mongodb</a:t>
            </a:r>
            <a:r>
              <a:rPr lang="en-US" dirty="0"/>
              <a:t>. Steps:</a:t>
            </a:r>
            <a:endParaRPr lang="en-US" sz="2000" dirty="0"/>
          </a:p>
          <a:p>
            <a:pPr latinLnBrk="1"/>
            <a:r>
              <a:rPr lang="en-US" dirty="0"/>
              <a:t>Steps:</a:t>
            </a:r>
          </a:p>
          <a:p>
            <a:pPr lvl="1"/>
            <a:r>
              <a:rPr lang="en-US" dirty="0"/>
              <a:t>Run the zookeeper server and Kafka server.</a:t>
            </a:r>
          </a:p>
          <a:p>
            <a:pPr lvl="1"/>
            <a:r>
              <a:rPr lang="en-US" dirty="0"/>
              <a:t>Create 2-Kafka producer and Kafka consumer.</a:t>
            </a:r>
          </a:p>
          <a:p>
            <a:pPr lvl="1"/>
            <a:r>
              <a:rPr lang="en-US" dirty="0"/>
              <a:t>Connect the </a:t>
            </a:r>
            <a:r>
              <a:rPr lang="en-US" dirty="0" err="1"/>
              <a:t>mongoDB</a:t>
            </a:r>
            <a:r>
              <a:rPr lang="en-US" dirty="0"/>
              <a:t> (command </a:t>
            </a:r>
            <a:r>
              <a:rPr lang="en-US" dirty="0" err="1"/>
              <a:t>mongod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Plots data from two producers in different colors.</a:t>
            </a:r>
          </a:p>
          <a:p>
            <a:pPr lvl="1"/>
            <a:r>
              <a:rPr lang="en-US" dirty="0"/>
              <a:t>Then insert the data into </a:t>
            </a:r>
            <a:r>
              <a:rPr lang="en-US" dirty="0" err="1"/>
              <a:t>mongoDB</a:t>
            </a:r>
            <a:endParaRPr lang="en-US" dirty="0"/>
          </a:p>
          <a:p>
            <a:pPr latinLnBrk="1"/>
            <a:endParaRPr lang="en-US" sz="2400" dirty="0"/>
          </a:p>
          <a:p>
            <a:pPr lvl="1" latinLnBrk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2530D3-15CD-A54F-8EAE-C2A0D9A2EA9F}"/>
              </a:ext>
            </a:extLst>
          </p:cNvPr>
          <p:cNvSpPr txBox="1"/>
          <p:nvPr/>
        </p:nvSpPr>
        <p:spPr>
          <a:xfrm>
            <a:off x="8796729" y="6074761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&lt;Plotting result&gt;</a:t>
            </a:r>
          </a:p>
        </p:txBody>
      </p:sp>
      <p:pic>
        <p:nvPicPr>
          <p:cNvPr id="10" name="그림 12">
            <a:extLst>
              <a:ext uri="{FF2B5EF4-FFF2-40B4-BE49-F238E27FC236}">
                <a16:creationId xmlns:a16="http://schemas.microsoft.com/office/drawing/2014/main" id="{97B42131-7C2D-C049-8F47-B9D6C407EA8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83" y="2906384"/>
            <a:ext cx="4195982" cy="31056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182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SetC</a:t>
            </a:r>
            <a:r>
              <a:rPr lang="en-US" dirty="0"/>
              <a:t>(1,2)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7" y="1490137"/>
            <a:ext cx="11486621" cy="4596324"/>
          </a:xfrm>
        </p:spPr>
        <p:txBody>
          <a:bodyPr/>
          <a:lstStyle/>
          <a:p>
            <a:r>
              <a:rPr lang="en-US" altLang="ko-KR" b="1" dirty="0"/>
              <a:t>Real time twitter sentiment analysis using </a:t>
            </a:r>
            <a:r>
              <a:rPr lang="en-US" altLang="ko-KR" b="1" dirty="0" err="1"/>
              <a:t>kafka</a:t>
            </a:r>
            <a:r>
              <a:rPr lang="ko-KR" altLang="en-US" b="1" dirty="0"/>
              <a:t> </a:t>
            </a:r>
            <a:r>
              <a:rPr lang="en-US" altLang="ko-KR" b="1" dirty="0"/>
              <a:t>&amp;</a:t>
            </a:r>
            <a:r>
              <a:rPr lang="ko-KR" altLang="en-US" b="1" dirty="0"/>
              <a:t> </a:t>
            </a:r>
            <a:r>
              <a:rPr lang="en-US" altLang="ko-KR" b="1" dirty="0"/>
              <a:t>word analysis(plot)</a:t>
            </a:r>
            <a:r>
              <a:rPr lang="ko-KR" altLang="ko-KR" dirty="0"/>
              <a:t> </a:t>
            </a:r>
            <a:endParaRPr lang="en-US" altLang="ko-KR" dirty="0"/>
          </a:p>
          <a:p>
            <a:pPr latinLnBrk="1"/>
            <a:r>
              <a:rPr lang="en-US" altLang="ko-KR" b="1" u="sng" dirty="0"/>
              <a:t>Solving steps:</a:t>
            </a:r>
            <a:endParaRPr lang="ko-KR" altLang="ko-KR" dirty="0"/>
          </a:p>
          <a:p>
            <a:pPr marL="0" lvl="0" indent="0" latinLnBrk="1">
              <a:buNone/>
            </a:pPr>
            <a:r>
              <a:rPr lang="en-US" altLang="ko-KR" dirty="0"/>
              <a:t>	</a:t>
            </a:r>
            <a:r>
              <a:rPr lang="en-US" altLang="ko-KR" sz="2000" dirty="0"/>
              <a:t>Receive data from Twitter via Twitter API.</a:t>
            </a:r>
            <a:endParaRPr lang="ko-KR" altLang="ko-KR" sz="2000" dirty="0"/>
          </a:p>
          <a:p>
            <a:pPr marL="0" lvl="0" indent="0" latinLnBrk="1">
              <a:buNone/>
            </a:pPr>
            <a:r>
              <a:rPr lang="en-US" altLang="ko-KR" sz="2000" dirty="0"/>
              <a:t>	Kafka producer receives and generates the data.</a:t>
            </a:r>
            <a:endParaRPr lang="ko-KR" altLang="ko-KR" sz="2000" dirty="0"/>
          </a:p>
          <a:p>
            <a:pPr marL="0" lvl="0" indent="0" latinLnBrk="1">
              <a:buNone/>
            </a:pPr>
            <a:r>
              <a:rPr lang="en-US" altLang="ko-KR" sz="2000" dirty="0"/>
              <a:t>	Stream the data from the producer via Spark streaming.</a:t>
            </a:r>
            <a:endParaRPr lang="ko-KR" altLang="ko-KR" sz="2000" dirty="0"/>
          </a:p>
          <a:p>
            <a:pPr marL="0" lvl="0" indent="0" latinLnBrk="1">
              <a:buNone/>
            </a:pPr>
            <a:r>
              <a:rPr lang="en-US" altLang="ko-KR" sz="2000" dirty="0"/>
              <a:t>	Then, store it to the </a:t>
            </a:r>
            <a:r>
              <a:rPr lang="en-US" altLang="ko-KR" sz="2000" dirty="0" err="1"/>
              <a:t>mongoDB</a:t>
            </a:r>
            <a:r>
              <a:rPr lang="en-US" altLang="ko-KR" sz="2000" dirty="0"/>
              <a:t> that we built.</a:t>
            </a:r>
            <a:endParaRPr lang="ko-KR" altLang="ko-KR" sz="2000" dirty="0"/>
          </a:p>
          <a:p>
            <a:pPr marL="0" lvl="0" indent="0" latinLnBrk="1">
              <a:buNone/>
            </a:pPr>
            <a:r>
              <a:rPr lang="en-US" altLang="ko-KR" sz="2000" dirty="0"/>
              <a:t>	Finally, plot </a:t>
            </a:r>
            <a:r>
              <a:rPr lang="en-US" altLang="ko-KR" sz="2000" dirty="0" err="1"/>
              <a:t>WordCloud</a:t>
            </a:r>
            <a:r>
              <a:rPr lang="en-US" altLang="ko-KR" sz="2000" dirty="0"/>
              <a:t> image of the word used.</a:t>
            </a:r>
            <a:endParaRPr lang="ko-KR" altLang="ko-KR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DDC50A5-FCA0-FF4E-B830-E6797038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152" y="2343691"/>
            <a:ext cx="1165206" cy="11652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5D32E3-B1E3-164B-B246-069DF7A12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99" y="3788299"/>
            <a:ext cx="4008579" cy="23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7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SetC</a:t>
            </a:r>
            <a:r>
              <a:rPr lang="en-US" dirty="0"/>
              <a:t>(1,2)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A93B2123-FC79-564E-9BE5-062A4624D9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866" y="2017394"/>
            <a:ext cx="6157383" cy="3268981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B0C3442-BA64-1D49-BC5F-E7EAE6D5EB7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72249" y="1113828"/>
            <a:ext cx="5619751" cy="46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8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SetC</a:t>
            </a:r>
            <a:r>
              <a:rPr lang="en-US" dirty="0"/>
              <a:t>(1,2)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747D129F-41CE-0D46-AA92-5AB2B77F8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6887" y="1160208"/>
            <a:ext cx="8998226" cy="56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0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Problem </a:t>
            </a:r>
            <a:r>
              <a:rPr lang="en-US" altLang="ko-KR" dirty="0" err="1"/>
              <a:t>SetC</a:t>
            </a:r>
            <a:r>
              <a:rPr lang="en-US" altLang="ko-KR" dirty="0"/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83" y="1490137"/>
            <a:ext cx="5561408" cy="5122050"/>
          </a:xfrm>
        </p:spPr>
        <p:txBody>
          <a:bodyPr/>
          <a:lstStyle/>
          <a:p>
            <a:r>
              <a:rPr lang="en-US" altLang="ko-KR" dirty="0"/>
              <a:t>Description:</a:t>
            </a:r>
          </a:p>
          <a:p>
            <a:pPr lvl="1"/>
            <a:r>
              <a:rPr lang="en-US" altLang="ko-KR" dirty="0"/>
              <a:t>By utilizing</a:t>
            </a:r>
            <a:r>
              <a:rPr lang="en-US" altLang="ko-KR" b="1" dirty="0"/>
              <a:t> open sensor data</a:t>
            </a:r>
            <a:r>
              <a:rPr lang="en-US" altLang="ko-KR" dirty="0"/>
              <a:t> from Melbourne's open data platform in particular on-street parking bay sensors data, </a:t>
            </a:r>
            <a:r>
              <a:rPr lang="en-US" altLang="ko-KR" b="1" dirty="0"/>
              <a:t>presenting the available parking spaces in the google maps</a:t>
            </a:r>
            <a:r>
              <a:rPr lang="en-US" altLang="ko-KR" dirty="0"/>
              <a:t> as well as </a:t>
            </a:r>
            <a:r>
              <a:rPr lang="en-US" altLang="ko-KR" b="1" dirty="0"/>
              <a:t>displaying the closest parking spot from your location.</a:t>
            </a:r>
            <a:endParaRPr lang="ko-KR" altLang="ko-K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08F6803-32BB-1E4E-B480-06DF2E7D8D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3700"/>
            <a:ext cx="5561408" cy="452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36F0A7-8AFC-7E44-A4AA-221C09D51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113" y="4900613"/>
            <a:ext cx="2721404" cy="14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24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Problem </a:t>
            </a:r>
            <a:r>
              <a:rPr lang="en-US" altLang="ko-KR" dirty="0" err="1"/>
              <a:t>SetC</a:t>
            </a:r>
            <a:r>
              <a:rPr lang="en-US" altLang="ko-KR" dirty="0"/>
              <a:t>(3)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836F0A7-8AFC-7E44-A4AA-221C09D51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113" y="4900613"/>
            <a:ext cx="2721404" cy="1428737"/>
          </a:xfrm>
          <a:prstGeom prst="rect">
            <a:avLst/>
          </a:prstGeom>
        </p:spPr>
      </p:pic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9C585675-64C4-4747-A97F-F5CBD847DF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672" y="1226448"/>
            <a:ext cx="11042656" cy="5385752"/>
          </a:xfrm>
        </p:spPr>
      </p:pic>
    </p:spTree>
    <p:extLst>
      <p:ext uri="{BB962C8B-B14F-4D97-AF65-F5344CB8AC3E}">
        <p14:creationId xmlns:p14="http://schemas.microsoft.com/office/powerpoint/2010/main" val="302631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Problem </a:t>
            </a:r>
            <a:r>
              <a:rPr lang="en-US" altLang="ko-KR" dirty="0" err="1"/>
              <a:t>SetC</a:t>
            </a:r>
            <a:r>
              <a:rPr lang="en-US" altLang="ko-KR" dirty="0"/>
              <a:t>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7" y="1490137"/>
            <a:ext cx="10938933" cy="4686826"/>
          </a:xfrm>
        </p:spPr>
        <p:txBody>
          <a:bodyPr/>
          <a:lstStyle/>
          <a:p>
            <a:r>
              <a:rPr lang="en-US" altLang="ko-KR" b="1" dirty="0"/>
              <a:t>Find the coolest and hottest place in Australia(Victoria) in real time</a:t>
            </a:r>
          </a:p>
          <a:p>
            <a:pPr latinLnBrk="1"/>
            <a:r>
              <a:rPr lang="en-US" altLang="ko-KR" b="1" u="sng" dirty="0"/>
              <a:t>Solving steps:</a:t>
            </a:r>
            <a:endParaRPr lang="ko-KR" altLang="ko-KR" dirty="0"/>
          </a:p>
          <a:p>
            <a:pPr marL="0" lvl="0" indent="0" latinLnBrk="1">
              <a:buNone/>
            </a:pPr>
            <a:r>
              <a:rPr lang="en-US" altLang="ko-KR" sz="1800" dirty="0"/>
              <a:t>	1. Using JSON parsing, gather temperature data from the weather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.</a:t>
            </a:r>
            <a:endParaRPr lang="ko-KR" altLang="ko-KR" sz="1800" dirty="0"/>
          </a:p>
          <a:p>
            <a:pPr marL="0" lvl="0" indent="0" latinLnBrk="1">
              <a:buNone/>
            </a:pPr>
            <a:r>
              <a:rPr lang="en-US" altLang="ko-KR" sz="1800" dirty="0"/>
              <a:t>	2. And make a request to the collect the data. Then, get data as </a:t>
            </a:r>
            <a:r>
              <a:rPr lang="en-US" altLang="ko-KR" sz="1800" dirty="0" err="1"/>
              <a:t>json</a:t>
            </a:r>
            <a:r>
              <a:rPr lang="en-US" altLang="ko-KR" sz="1800" dirty="0"/>
              <a:t> format.</a:t>
            </a:r>
            <a:endParaRPr lang="ko-KR" altLang="ko-KR" sz="1800" dirty="0"/>
          </a:p>
          <a:p>
            <a:pPr marL="0" lvl="0" indent="0" latinLnBrk="1">
              <a:buNone/>
            </a:pPr>
            <a:r>
              <a:rPr lang="en-US" altLang="ko-KR" sz="1800" dirty="0"/>
              <a:t>	3. Find the city and temperature that have max and min temperature.</a:t>
            </a:r>
            <a:endParaRPr lang="ko-KR" altLang="ko-KR" sz="1800" dirty="0"/>
          </a:p>
          <a:p>
            <a:pPr marL="0" lvl="0" indent="0" latinLnBrk="1">
              <a:buNone/>
            </a:pPr>
            <a:r>
              <a:rPr lang="en-US" altLang="ko-KR" sz="1800" dirty="0"/>
              <a:t>	4. Draw the graph about temperature.</a:t>
            </a:r>
            <a:endParaRPr lang="ko-KR" altLang="ko-KR" sz="1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8844F80-68DA-1E48-BE36-F7B62D20CC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4333" y="3805238"/>
            <a:ext cx="4426730" cy="2701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980379-DD88-F44F-9632-08093824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937" y="3764225"/>
            <a:ext cx="28479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58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Problem </a:t>
            </a:r>
            <a:r>
              <a:rPr lang="en-US" altLang="ko-KR" dirty="0" err="1"/>
              <a:t>SetC</a:t>
            </a:r>
            <a:r>
              <a:rPr lang="en-US" altLang="ko-KR" dirty="0"/>
              <a:t>(5)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8" y="1490137"/>
            <a:ext cx="5431896" cy="4686826"/>
          </a:xfrm>
        </p:spPr>
        <p:txBody>
          <a:bodyPr/>
          <a:lstStyle/>
          <a:p>
            <a:pPr latinLnBrk="1"/>
            <a:r>
              <a:rPr lang="en-US" altLang="ko-KR" b="1" dirty="0"/>
              <a:t>Real time Plotting of Fitbit data</a:t>
            </a:r>
            <a:endParaRPr lang="ko-KR" altLang="ko-KR" dirty="0"/>
          </a:p>
          <a:p>
            <a:r>
              <a:rPr lang="en-US" altLang="ko-KR" b="1" u="sng" dirty="0"/>
              <a:t>Description</a:t>
            </a:r>
            <a:r>
              <a:rPr lang="en-US" altLang="ko-KR" b="1" dirty="0"/>
              <a:t>: </a:t>
            </a:r>
            <a:r>
              <a:rPr lang="en-US" altLang="ko-KR" dirty="0"/>
              <a:t>We use heart rate API to get heart rate data. Producer transform the data in 5 minutes interval and Consumer is plotting. In Consumer , if value is less than 90 or greater then 140 then store it in the </a:t>
            </a:r>
            <a:r>
              <a:rPr lang="en-US" altLang="ko-KR" dirty="0" err="1"/>
              <a:t>mongoDB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372E1DB-7B8A-F441-A4B0-D6CAEC78BF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2401" y="2958754"/>
            <a:ext cx="4474554" cy="3356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F120DC-7B47-A640-8F0D-E5F2F884E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563" y="424484"/>
            <a:ext cx="2741613" cy="21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7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Problem </a:t>
            </a:r>
            <a:r>
              <a:rPr lang="en-US" altLang="ko-KR" dirty="0" err="1"/>
              <a:t>SetC</a:t>
            </a:r>
            <a:r>
              <a:rPr lang="en-US" altLang="ko-KR" dirty="0"/>
              <a:t>(5)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5">
            <a:hlinkClick r:id="" action="ppaction://media"/>
            <a:extLst>
              <a:ext uri="{FF2B5EF4-FFF2-40B4-BE49-F238E27FC236}">
                <a16:creationId xmlns:a16="http://schemas.microsoft.com/office/drawing/2014/main" id="{4407B826-EF71-EB4A-B830-1C4B21B22C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50" y="1431241"/>
            <a:ext cx="10738041" cy="4745723"/>
          </a:xfrm>
        </p:spPr>
      </p:pic>
    </p:spTree>
    <p:extLst>
      <p:ext uri="{BB962C8B-B14F-4D97-AF65-F5344CB8AC3E}">
        <p14:creationId xmlns:p14="http://schemas.microsoft.com/office/powerpoint/2010/main" val="150475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7C41-7EF7-2745-83BC-A6856DB9F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121" y="331305"/>
            <a:ext cx="9183757" cy="1442623"/>
          </a:xfrm>
        </p:spPr>
        <p:txBody>
          <a:bodyPr/>
          <a:lstStyle/>
          <a:p>
            <a:r>
              <a:rPr lang="en-US" dirty="0"/>
              <a:t>Contents.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7686C-ED57-624A-A784-15A92A8E3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878" y="1972711"/>
            <a:ext cx="9144000" cy="41762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70000"/>
              </a:lnSpc>
              <a:buAutoNum type="arabicPeriod"/>
            </a:pPr>
            <a:r>
              <a:rPr lang="en-US" sz="2800" dirty="0"/>
              <a:t>Python problems</a:t>
            </a:r>
          </a:p>
          <a:p>
            <a:pPr marL="457200" indent="-457200">
              <a:lnSpc>
                <a:spcPct val="170000"/>
              </a:lnSpc>
              <a:buAutoNum type="arabicPeriod"/>
            </a:pPr>
            <a:r>
              <a:rPr lang="en-US" sz="2800" dirty="0"/>
              <a:t>Hot weather practice</a:t>
            </a:r>
          </a:p>
          <a:p>
            <a:pPr marL="457200" indent="-457200">
              <a:lnSpc>
                <a:spcPct val="170000"/>
              </a:lnSpc>
              <a:buAutoNum type="arabicPeriod"/>
            </a:pPr>
            <a:r>
              <a:rPr lang="en-US" sz="2800" dirty="0"/>
              <a:t>Problem </a:t>
            </a:r>
            <a:r>
              <a:rPr lang="en-US" sz="2800" dirty="0" err="1"/>
              <a:t>setA</a:t>
            </a:r>
            <a:r>
              <a:rPr lang="en-US" sz="2800" dirty="0"/>
              <a:t> &amp; </a:t>
            </a:r>
            <a:r>
              <a:rPr lang="en-US" sz="2800" dirty="0" err="1"/>
              <a:t>setB</a:t>
            </a:r>
            <a:endParaRPr lang="en-US" sz="2800" dirty="0"/>
          </a:p>
          <a:p>
            <a:pPr marL="457200" indent="-457200">
              <a:lnSpc>
                <a:spcPct val="170000"/>
              </a:lnSpc>
              <a:buAutoNum type="arabicPeriod"/>
            </a:pPr>
            <a:r>
              <a:rPr lang="en-US" sz="2800" dirty="0"/>
              <a:t>Latest 5 problems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21365A-073C-6342-A397-E4555897F06A}"/>
              </a:ext>
            </a:extLst>
          </p:cNvPr>
          <p:cNvCxnSpPr/>
          <p:nvPr/>
        </p:nvCxnSpPr>
        <p:spPr>
          <a:xfrm>
            <a:off x="1391478" y="1811821"/>
            <a:ext cx="940904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095C6D1-7EC2-0347-8F5A-71624734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00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End of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7" y="1490137"/>
            <a:ext cx="10938933" cy="46868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7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7" y="1490136"/>
            <a:ext cx="10938933" cy="5227437"/>
          </a:xfrm>
        </p:spPr>
        <p:txBody>
          <a:bodyPr>
            <a:normAutofit/>
          </a:bodyPr>
          <a:lstStyle/>
          <a:p>
            <a:r>
              <a:rPr lang="en-US" sz="3000" dirty="0"/>
              <a:t>Birthday problems</a:t>
            </a:r>
          </a:p>
          <a:p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Getting used to Python programming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Get input, print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F2B3CB7C-61A1-CC4A-9122-4DFEB63C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3" y="2275740"/>
            <a:ext cx="5786277" cy="263935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4" name="Picture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863111A-E141-B74E-B256-61674175A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6" t="2602" r="1188"/>
          <a:stretch/>
        </p:blipFill>
        <p:spPr>
          <a:xfrm>
            <a:off x="7119699" y="1966506"/>
            <a:ext cx="3898000" cy="29485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36556-578F-8A4C-A0D0-D5AA112E8567}"/>
              </a:ext>
            </a:extLst>
          </p:cNvPr>
          <p:cNvSpPr txBox="1">
            <a:spLocks/>
          </p:cNvSpPr>
          <p:nvPr/>
        </p:nvSpPr>
        <p:spPr>
          <a:xfrm>
            <a:off x="6336564" y="4662632"/>
            <a:ext cx="6628663" cy="1830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Utilize </a:t>
            </a:r>
            <a:r>
              <a:rPr lang="en-US" dirty="0" err="1"/>
              <a:t>json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Plotting graph using matplotlib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F789B-AAD9-A54E-9C37-45170EBCC5A0}"/>
              </a:ext>
            </a:extLst>
          </p:cNvPr>
          <p:cNvSpPr txBox="1"/>
          <p:nvPr/>
        </p:nvSpPr>
        <p:spPr>
          <a:xfrm>
            <a:off x="2195040" y="5066778"/>
            <a:ext cx="259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&lt;Execution of problem 2&gt;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AE375-80FE-C748-893D-D30FA7AACD54}"/>
              </a:ext>
            </a:extLst>
          </p:cNvPr>
          <p:cNvSpPr txBox="1"/>
          <p:nvPr/>
        </p:nvSpPr>
        <p:spPr>
          <a:xfrm>
            <a:off x="7772607" y="5066778"/>
            <a:ext cx="259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&lt;Execution of problem 4&gt;</a:t>
            </a:r>
          </a:p>
        </p:txBody>
      </p:sp>
      <p:pic>
        <p:nvPicPr>
          <p:cNvPr id="19" name="Picture 18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09D03303-4184-EC4A-889E-15EBF5350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806" y="274856"/>
            <a:ext cx="5276927" cy="9544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B851F0-F57C-D047-9CCE-0A8DA2D18A9D}"/>
              </a:ext>
            </a:extLst>
          </p:cNvPr>
          <p:cNvSpPr txBox="1"/>
          <p:nvPr/>
        </p:nvSpPr>
        <p:spPr>
          <a:xfrm>
            <a:off x="8438168" y="123722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friends.json</a:t>
            </a:r>
            <a:r>
              <a:rPr lang="en-US" dirty="0"/>
              <a:t> file&gt;</a:t>
            </a:r>
          </a:p>
        </p:txBody>
      </p:sp>
    </p:spTree>
    <p:extLst>
      <p:ext uri="{BB962C8B-B14F-4D97-AF65-F5344CB8AC3E}">
        <p14:creationId xmlns:p14="http://schemas.microsoft.com/office/powerpoint/2010/main" val="313642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Hot weather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92" y="1358519"/>
            <a:ext cx="10938933" cy="4686826"/>
          </a:xfrm>
        </p:spPr>
        <p:txBody>
          <a:bodyPr/>
          <a:lstStyle/>
          <a:p>
            <a:pPr fontAlgn="base"/>
            <a:r>
              <a:rPr lang="en-US" sz="2400" dirty="0"/>
              <a:t>Plotting temperature of three campuses(La Trobe </a:t>
            </a:r>
            <a:r>
              <a:rPr lang="en-US" sz="2400" dirty="0" err="1"/>
              <a:t>Bundoora</a:t>
            </a:r>
            <a:r>
              <a:rPr lang="en-US" sz="2400" dirty="0"/>
              <a:t>, Monash Caulfield, and Monash Clayton)</a:t>
            </a:r>
          </a:p>
          <a:p>
            <a:pPr fontAlgn="base"/>
            <a:r>
              <a:rPr lang="en-US" sz="2400" dirty="0"/>
              <a:t>Find the coolest campus by printing the minimum temperature or three campuses.</a:t>
            </a:r>
          </a:p>
          <a:p>
            <a:pPr lvl="1" fontAlgn="base">
              <a:buFont typeface="Wingdings" pitchFamily="2" charset="2"/>
              <a:buChar char="ü"/>
            </a:pPr>
            <a:r>
              <a:rPr lang="en-US" dirty="0"/>
              <a:t> </a:t>
            </a:r>
            <a:r>
              <a:rPr lang="en-US" sz="2000" dirty="0"/>
              <a:t>Utilizing weather API was the point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AF608B-B951-2042-8738-3E305FA4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32" y="3701932"/>
            <a:ext cx="3835401" cy="26742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59953B-E092-2342-AC4E-BD675290682B}"/>
              </a:ext>
            </a:extLst>
          </p:cNvPr>
          <p:cNvSpPr txBox="1"/>
          <p:nvPr/>
        </p:nvSpPr>
        <p:spPr>
          <a:xfrm>
            <a:off x="1746455" y="6427534"/>
            <a:ext cx="278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&lt;Execution of the problem&gt;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DDBF8-2032-0244-96DF-FEDD42F9B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538" y="3004416"/>
            <a:ext cx="8397320" cy="5207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A6180-96F6-A541-8258-D633F93D26CF}"/>
              </a:ext>
            </a:extLst>
          </p:cNvPr>
          <p:cNvSpPr txBox="1"/>
          <p:nvPr/>
        </p:nvSpPr>
        <p:spPr>
          <a:xfrm>
            <a:off x="9721871" y="3080132"/>
            <a:ext cx="14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&lt;API usages&gt;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5B56A-A54C-FB4B-91F5-16D891EAE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079" y="3672055"/>
            <a:ext cx="5179000" cy="27339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57E0A7-5A0F-7548-94DB-40666FFB6DCB}"/>
              </a:ext>
            </a:extLst>
          </p:cNvPr>
          <p:cNvSpPr txBox="1"/>
          <p:nvPr/>
        </p:nvSpPr>
        <p:spPr>
          <a:xfrm>
            <a:off x="6767860" y="6411266"/>
            <a:ext cx="281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&lt;Getting temperature data&gt;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1B457-6057-C240-B924-D8F8513A6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9467" y="472240"/>
            <a:ext cx="4104808" cy="3478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D5D061-E54C-614B-87C7-84156C1B1A3E}"/>
              </a:ext>
            </a:extLst>
          </p:cNvPr>
          <p:cNvSpPr txBox="1"/>
          <p:nvPr/>
        </p:nvSpPr>
        <p:spPr>
          <a:xfrm>
            <a:off x="8998660" y="820105"/>
            <a:ext cx="14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&lt;Final result&gt;</a:t>
            </a:r>
          </a:p>
        </p:txBody>
      </p:sp>
    </p:spTree>
    <p:extLst>
      <p:ext uri="{BB962C8B-B14F-4D97-AF65-F5344CB8AC3E}">
        <p14:creationId xmlns:p14="http://schemas.microsoft.com/office/powerpoint/2010/main" val="32320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setA</a:t>
            </a:r>
            <a:r>
              <a:rPr lang="en-US" dirty="0"/>
              <a:t>(1~2)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8" y="1490137"/>
            <a:ext cx="7509315" cy="46868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we’ve learned:</a:t>
            </a:r>
          </a:p>
          <a:p>
            <a:pPr lvl="1"/>
            <a:r>
              <a:rPr lang="en-US" dirty="0"/>
              <a:t>Generating data from </a:t>
            </a:r>
            <a:r>
              <a:rPr lang="en-US" dirty="0" err="1"/>
              <a:t>kafka</a:t>
            </a:r>
            <a:r>
              <a:rPr lang="en-US" dirty="0"/>
              <a:t> producer then plotting and utilize on </a:t>
            </a:r>
            <a:r>
              <a:rPr lang="en-US" dirty="0" err="1"/>
              <a:t>kafka</a:t>
            </a:r>
            <a:r>
              <a:rPr lang="en-US" dirty="0"/>
              <a:t> consumer</a:t>
            </a:r>
          </a:p>
          <a:p>
            <a:pPr lvl="1"/>
            <a:r>
              <a:rPr lang="en-US" dirty="0"/>
              <a:t>Utilize Apache Kafka &amp; </a:t>
            </a:r>
            <a:r>
              <a:rPr lang="en-US" dirty="0" err="1"/>
              <a:t>kafka</a:t>
            </a:r>
            <a:r>
              <a:rPr lang="en-US" dirty="0"/>
              <a:t> Python</a:t>
            </a:r>
          </a:p>
          <a:p>
            <a:pPr lvl="1"/>
            <a:endParaRPr lang="en-US" dirty="0"/>
          </a:p>
          <a:p>
            <a:r>
              <a:rPr lang="en-US" dirty="0"/>
              <a:t>Steps of problem 2:</a:t>
            </a:r>
          </a:p>
          <a:p>
            <a:pPr lvl="1" latinLnBrk="1"/>
            <a:r>
              <a:rPr lang="en-US" dirty="0"/>
              <a:t>Run the zookeeper server and Kafka server.</a:t>
            </a:r>
          </a:p>
          <a:p>
            <a:pPr lvl="1" latinLnBrk="1"/>
            <a:r>
              <a:rPr lang="en-US" dirty="0"/>
              <a:t>Create Kafka producer and Kafka consumer.</a:t>
            </a:r>
          </a:p>
          <a:p>
            <a:pPr lvl="1" latinLnBrk="1"/>
            <a:r>
              <a:rPr lang="en-US" dirty="0"/>
              <a:t>Kafka producer sends random data to Kafka consumer every second.</a:t>
            </a:r>
          </a:p>
          <a:p>
            <a:pPr lvl="1" latinLnBrk="1"/>
            <a:r>
              <a:rPr lang="en-US" dirty="0"/>
              <a:t>Kafka consumer receives that data and plots the mean value of the past five seconds using matplotlib library.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2">
            <a:extLst>
              <a:ext uri="{FF2B5EF4-FFF2-40B4-BE49-F238E27FC236}">
                <a16:creationId xmlns:a16="http://schemas.microsoft.com/office/drawing/2014/main" id="{8B53678B-52C7-3341-997B-66F492622B0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18" y="3635778"/>
            <a:ext cx="3624350" cy="2541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1">
            <a:extLst>
              <a:ext uri="{FF2B5EF4-FFF2-40B4-BE49-F238E27FC236}">
                <a16:creationId xmlns:a16="http://schemas.microsoft.com/office/drawing/2014/main" id="{E9CE44ED-9EBF-BA4A-94B2-1DFEEC3AE7C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050" y="765818"/>
            <a:ext cx="3634218" cy="26631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6C7F54-9AA1-F54B-A2E8-4B01F4FA3287}"/>
              </a:ext>
            </a:extLst>
          </p:cNvPr>
          <p:cNvSpPr txBox="1"/>
          <p:nvPr/>
        </p:nvSpPr>
        <p:spPr>
          <a:xfrm>
            <a:off x="8442152" y="6215432"/>
            <a:ext cx="271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&lt;Execution of problem1,2&gt;</a:t>
            </a:r>
          </a:p>
        </p:txBody>
      </p:sp>
    </p:spTree>
    <p:extLst>
      <p:ext uri="{BB962C8B-B14F-4D97-AF65-F5344CB8AC3E}">
        <p14:creationId xmlns:p14="http://schemas.microsoft.com/office/powerpoint/2010/main" val="112241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setA</a:t>
            </a:r>
            <a:r>
              <a:rPr lang="en-US" dirty="0"/>
              <a:t>(3~4)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9" y="1490137"/>
            <a:ext cx="5427132" cy="4686826"/>
          </a:xfrm>
        </p:spPr>
        <p:txBody>
          <a:bodyPr>
            <a:normAutofit/>
          </a:bodyPr>
          <a:lstStyle/>
          <a:p>
            <a:r>
              <a:rPr lang="en-US" dirty="0"/>
              <a:t>Problem 3:</a:t>
            </a:r>
          </a:p>
          <a:p>
            <a:pPr lvl="1"/>
            <a:r>
              <a:rPr lang="en-US" dirty="0"/>
              <a:t>Plotting random data from producer where producer generates data at random sec.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6C7F54-9AA1-F54B-A2E8-4B01F4FA3287}"/>
              </a:ext>
            </a:extLst>
          </p:cNvPr>
          <p:cNvSpPr txBox="1"/>
          <p:nvPr/>
        </p:nvSpPr>
        <p:spPr>
          <a:xfrm>
            <a:off x="1832342" y="6090975"/>
            <a:ext cx="259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&lt;Execution of problem 3&gt;</a:t>
            </a:r>
          </a:p>
        </p:txBody>
      </p:sp>
      <p:pic>
        <p:nvPicPr>
          <p:cNvPr id="11" name="그림 5">
            <a:extLst>
              <a:ext uri="{FF2B5EF4-FFF2-40B4-BE49-F238E27FC236}">
                <a16:creationId xmlns:a16="http://schemas.microsoft.com/office/drawing/2014/main" id="{CE4A6B4C-BC06-814A-9B3B-68FBB42DC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0" y="3429000"/>
            <a:ext cx="3624349" cy="2661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FE5508-A6BE-FD46-B8D4-791BDCE677FD}"/>
              </a:ext>
            </a:extLst>
          </p:cNvPr>
          <p:cNvSpPr txBox="1">
            <a:spLocks/>
          </p:cNvSpPr>
          <p:nvPr/>
        </p:nvSpPr>
        <p:spPr>
          <a:xfrm>
            <a:off x="6358082" y="1490137"/>
            <a:ext cx="5833918" cy="4686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 4:</a:t>
            </a:r>
          </a:p>
          <a:p>
            <a:pPr lvl="1"/>
            <a:r>
              <a:rPr lang="en-US" dirty="0"/>
              <a:t>Producer generates data in random time, random amount of data in random range from 1-100.  Consumer plots the data.</a:t>
            </a:r>
          </a:p>
        </p:txBody>
      </p:sp>
      <p:pic>
        <p:nvPicPr>
          <p:cNvPr id="13" name="그림 7">
            <a:extLst>
              <a:ext uri="{FF2B5EF4-FFF2-40B4-BE49-F238E27FC236}">
                <a16:creationId xmlns:a16="http://schemas.microsoft.com/office/drawing/2014/main" id="{F4880AB4-50E6-4641-81DC-D1A5C01FD4C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54685" y="3429000"/>
            <a:ext cx="3840711" cy="2679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0A1F62-8DD5-4E42-9BEE-A784A0460930}"/>
              </a:ext>
            </a:extLst>
          </p:cNvPr>
          <p:cNvSpPr txBox="1"/>
          <p:nvPr/>
        </p:nvSpPr>
        <p:spPr>
          <a:xfrm>
            <a:off x="7978948" y="6137485"/>
            <a:ext cx="259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&lt;Execution of problem 4&gt;</a:t>
            </a:r>
          </a:p>
        </p:txBody>
      </p:sp>
    </p:spTree>
    <p:extLst>
      <p:ext uri="{BB962C8B-B14F-4D97-AF65-F5344CB8AC3E}">
        <p14:creationId xmlns:p14="http://schemas.microsoft.com/office/powerpoint/2010/main" val="355081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setA</a:t>
            </a:r>
            <a:r>
              <a:rPr lang="en-US" dirty="0"/>
              <a:t>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9" y="1490137"/>
            <a:ext cx="7103531" cy="46868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Description:</a:t>
            </a:r>
          </a:p>
          <a:p>
            <a:pPr lvl="1"/>
            <a:r>
              <a:rPr lang="en-US" dirty="0"/>
              <a:t>The data has no boundary, but the consumer will draw the graph anyways. Additionally, show maximum, minimum, and current value on the graph</a:t>
            </a:r>
          </a:p>
          <a:p>
            <a:r>
              <a:rPr lang="en-US" dirty="0"/>
              <a:t>Step:</a:t>
            </a:r>
          </a:p>
          <a:p>
            <a:pPr lvl="1" latinLnBrk="1"/>
            <a:r>
              <a:rPr lang="en-US" dirty="0"/>
              <a:t>Run the zookeeper server and Kafka server.</a:t>
            </a:r>
          </a:p>
          <a:p>
            <a:pPr lvl="1" latinLnBrk="1"/>
            <a:r>
              <a:rPr lang="en-US" dirty="0"/>
              <a:t>Create Kafka producer and Kafka consumer.</a:t>
            </a:r>
          </a:p>
          <a:p>
            <a:pPr lvl="1" latinLnBrk="1"/>
            <a:r>
              <a:rPr lang="en-US" dirty="0"/>
              <a:t>Kafka producer sends random data to Kafka consumer every second.</a:t>
            </a:r>
          </a:p>
          <a:p>
            <a:pPr lvl="1" latinLnBrk="1"/>
            <a:r>
              <a:rPr lang="en-US" dirty="0"/>
              <a:t>Kafka consumer receives that data and plots the data of maximum, minimum for 10 seconds, and current data using annotation of matplotlib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3">
            <a:extLst>
              <a:ext uri="{FF2B5EF4-FFF2-40B4-BE49-F238E27FC236}">
                <a16:creationId xmlns:a16="http://schemas.microsoft.com/office/drawing/2014/main" id="{60248392-918D-014C-9DFF-04EFD0027EC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36" y="2254887"/>
            <a:ext cx="4207898" cy="3157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2530D3-15CD-A54F-8EAE-C2A0D9A2EA9F}"/>
              </a:ext>
            </a:extLst>
          </p:cNvPr>
          <p:cNvSpPr txBox="1"/>
          <p:nvPr/>
        </p:nvSpPr>
        <p:spPr>
          <a:xfrm>
            <a:off x="8610293" y="5590183"/>
            <a:ext cx="259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&lt;Execution of problem 5&gt;</a:t>
            </a:r>
          </a:p>
        </p:txBody>
      </p:sp>
    </p:spTree>
    <p:extLst>
      <p:ext uri="{BB962C8B-B14F-4D97-AF65-F5344CB8AC3E}">
        <p14:creationId xmlns:p14="http://schemas.microsoft.com/office/powerpoint/2010/main" val="3472216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setA</a:t>
            </a:r>
            <a:r>
              <a:rPr lang="en-US" dirty="0"/>
              <a:t>(6~7)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7" y="1357639"/>
            <a:ext cx="5427132" cy="4686826"/>
          </a:xfrm>
        </p:spPr>
        <p:txBody>
          <a:bodyPr>
            <a:normAutofit/>
          </a:bodyPr>
          <a:lstStyle/>
          <a:p>
            <a:r>
              <a:rPr lang="en-US" dirty="0"/>
              <a:t>Problem 6:</a:t>
            </a:r>
          </a:p>
          <a:p>
            <a:pPr lvl="1"/>
            <a:r>
              <a:rPr lang="en-US" dirty="0"/>
              <a:t>Plotting data every second, and show the average of last 10 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6C7F54-9AA1-F54B-A2E8-4B01F4FA3287}"/>
              </a:ext>
            </a:extLst>
          </p:cNvPr>
          <p:cNvSpPr txBox="1"/>
          <p:nvPr/>
        </p:nvSpPr>
        <p:spPr>
          <a:xfrm>
            <a:off x="1832342" y="6090975"/>
            <a:ext cx="259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&lt;Execution of problem 6&gt;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FE5508-A6BE-FD46-B8D4-791BDCE677FD}"/>
              </a:ext>
            </a:extLst>
          </p:cNvPr>
          <p:cNvSpPr txBox="1">
            <a:spLocks/>
          </p:cNvSpPr>
          <p:nvPr/>
        </p:nvSpPr>
        <p:spPr>
          <a:xfrm>
            <a:off x="6358080" y="1357639"/>
            <a:ext cx="5833918" cy="4686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 7:</a:t>
            </a:r>
          </a:p>
          <a:p>
            <a:pPr lvl="1"/>
            <a:r>
              <a:rPr lang="en-US" dirty="0"/>
              <a:t>Consumer gets data from 3 different producers and plot the data with another graph of showing average of three producers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A1F62-8DD5-4E42-9BEE-A784A0460930}"/>
              </a:ext>
            </a:extLst>
          </p:cNvPr>
          <p:cNvSpPr txBox="1"/>
          <p:nvPr/>
        </p:nvSpPr>
        <p:spPr>
          <a:xfrm>
            <a:off x="7978948" y="6137485"/>
            <a:ext cx="259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&lt;Execution of problem 7&gt;</a:t>
            </a: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id="{69E3756E-5853-D246-BCE6-908744798E2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5" y="2982803"/>
            <a:ext cx="4359385" cy="3108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6">
            <a:extLst>
              <a:ext uri="{FF2B5EF4-FFF2-40B4-BE49-F238E27FC236}">
                <a16:creationId xmlns:a16="http://schemas.microsoft.com/office/drawing/2014/main" id="{D13C73A8-CFF7-B24E-8B77-7A3C63DB945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70"/>
          <a:stretch/>
        </p:blipFill>
        <p:spPr>
          <a:xfrm>
            <a:off x="5934086" y="3366425"/>
            <a:ext cx="3016179" cy="1693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6">
            <a:extLst>
              <a:ext uri="{FF2B5EF4-FFF2-40B4-BE49-F238E27FC236}">
                <a16:creationId xmlns:a16="http://schemas.microsoft.com/office/drawing/2014/main" id="{2BBA3615-10DD-6741-A8B0-595BD74B41A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50370"/>
          <a:stretch/>
        </p:blipFill>
        <p:spPr>
          <a:xfrm>
            <a:off x="9082602" y="4213053"/>
            <a:ext cx="2977059" cy="1693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86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FCB-2229-2A4D-A903-AB04AC75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65125"/>
            <a:ext cx="9643533" cy="56620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en-US" dirty="0" err="1"/>
              <a:t>setB</a:t>
            </a:r>
            <a:r>
              <a:rPr lang="en-US" dirty="0"/>
              <a:t>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5306-A4AA-F048-BBDB-87BA8C52E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9" y="1490137"/>
            <a:ext cx="7103531" cy="4686826"/>
          </a:xfrm>
        </p:spPr>
        <p:txBody>
          <a:bodyPr>
            <a:normAutofit/>
          </a:bodyPr>
          <a:lstStyle/>
          <a:p>
            <a:r>
              <a:rPr lang="en-US" dirty="0"/>
              <a:t>What we’ve learned:</a:t>
            </a:r>
          </a:p>
          <a:p>
            <a:pPr lvl="1"/>
            <a:r>
              <a:rPr lang="en-US" dirty="0"/>
              <a:t>Store at </a:t>
            </a:r>
            <a:r>
              <a:rPr lang="en-US" dirty="0" err="1"/>
              <a:t>mongoDB</a:t>
            </a:r>
            <a:r>
              <a:rPr lang="en-US" dirty="0"/>
              <a:t> with </a:t>
            </a:r>
            <a:r>
              <a:rPr lang="en-US" dirty="0" err="1"/>
              <a:t>pymongo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8453-EFE9-0E49-B69F-18CA9F18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117" y="6506817"/>
            <a:ext cx="876217" cy="2107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35EDA-9B20-EE45-816E-D861B0CA2146}"/>
              </a:ext>
            </a:extLst>
          </p:cNvPr>
          <p:cNvCxnSpPr>
            <a:cxnSpLocks/>
          </p:cNvCxnSpPr>
          <p:nvPr/>
        </p:nvCxnSpPr>
        <p:spPr>
          <a:xfrm>
            <a:off x="186267" y="1127516"/>
            <a:ext cx="5909733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2530D3-15CD-A54F-8EAE-C2A0D9A2EA9F}"/>
              </a:ext>
            </a:extLst>
          </p:cNvPr>
          <p:cNvSpPr txBox="1"/>
          <p:nvPr/>
        </p:nvSpPr>
        <p:spPr>
          <a:xfrm>
            <a:off x="7967817" y="6176963"/>
            <a:ext cx="2198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&lt;Result in </a:t>
            </a:r>
            <a:r>
              <a:rPr lang="en-US" dirty="0" err="1"/>
              <a:t>mongoDB</a:t>
            </a:r>
            <a:r>
              <a:rPr lang="en-US" dirty="0"/>
              <a:t>&gt;</a:t>
            </a:r>
          </a:p>
        </p:txBody>
      </p:sp>
      <p:pic>
        <p:nvPicPr>
          <p:cNvPr id="8" name="그림 10">
            <a:extLst>
              <a:ext uri="{FF2B5EF4-FFF2-40B4-BE49-F238E27FC236}">
                <a16:creationId xmlns:a16="http://schemas.microsoft.com/office/drawing/2014/main" id="{5F89A500-73E0-F748-A2F9-900FA1992B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54" y="1401175"/>
            <a:ext cx="5672734" cy="474006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A5244E-98E5-D348-8539-0D2F5C7DE8A2}"/>
              </a:ext>
            </a:extLst>
          </p:cNvPr>
          <p:cNvSpPr txBox="1">
            <a:spLocks/>
          </p:cNvSpPr>
          <p:nvPr/>
        </p:nvSpPr>
        <p:spPr>
          <a:xfrm>
            <a:off x="414867" y="2389452"/>
            <a:ext cx="5435600" cy="2079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Steps are same with </a:t>
            </a:r>
            <a:r>
              <a:rPr lang="en-US" dirty="0" err="1"/>
              <a:t>setA</a:t>
            </a:r>
            <a:r>
              <a:rPr lang="en-US" dirty="0"/>
              <a:t> except storing at </a:t>
            </a:r>
            <a:r>
              <a:rPr lang="en-US" dirty="0" err="1"/>
              <a:t>mongoDB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96A35-7B83-1540-B81C-20B0C1BDF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48" y="3833550"/>
            <a:ext cx="5435600" cy="8001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FBAF05-E2E5-9942-9CF0-8486FF3F43FF}"/>
              </a:ext>
            </a:extLst>
          </p:cNvPr>
          <p:cNvSpPr txBox="1"/>
          <p:nvPr/>
        </p:nvSpPr>
        <p:spPr>
          <a:xfrm>
            <a:off x="1605264" y="4811604"/>
            <a:ext cx="307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&lt;Storing data to the database&gt;</a:t>
            </a:r>
          </a:p>
        </p:txBody>
      </p:sp>
    </p:spTree>
    <p:extLst>
      <p:ext uri="{BB962C8B-B14F-4D97-AF65-F5344CB8AC3E}">
        <p14:creationId xmlns:p14="http://schemas.microsoft.com/office/powerpoint/2010/main" val="2494599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822</Words>
  <Application>Microsoft Macintosh PowerPoint</Application>
  <PresentationFormat>Widescreen</PresentationFormat>
  <Paragraphs>131</Paragraphs>
  <Slides>20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Internship (Kafka Streaming)</vt:lpstr>
      <vt:lpstr>Contents.</vt:lpstr>
      <vt:lpstr>Python practice</vt:lpstr>
      <vt:lpstr>Hot weather exercise</vt:lpstr>
      <vt:lpstr>Problem setA(1~2)</vt:lpstr>
      <vt:lpstr>Problem setA(3~4)</vt:lpstr>
      <vt:lpstr>Problem setA(5)</vt:lpstr>
      <vt:lpstr>Problem setA(6~7)</vt:lpstr>
      <vt:lpstr>Problem setB(1)</vt:lpstr>
      <vt:lpstr>Problem setB(2)</vt:lpstr>
      <vt:lpstr>Problem setB(3)</vt:lpstr>
      <vt:lpstr>Problem SetC(1,2)</vt:lpstr>
      <vt:lpstr>Problem SetC(1,2) </vt:lpstr>
      <vt:lpstr>Problem SetC(1,2) </vt:lpstr>
      <vt:lpstr>Problem SetC(3)</vt:lpstr>
      <vt:lpstr>Problem SetC(3)</vt:lpstr>
      <vt:lpstr>Problem SetC(4)</vt:lpstr>
      <vt:lpstr>Problem SetC(5)</vt:lpstr>
      <vt:lpstr>Problem SetC(5)</vt:lpstr>
      <vt:lpstr>End of Document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(제목넣기)</dc:title>
  <dc:creator>김하연</dc:creator>
  <cp:lastModifiedBy>김하연</cp:lastModifiedBy>
  <cp:revision>9</cp:revision>
  <dcterms:created xsi:type="dcterms:W3CDTF">2019-02-21T01:26:04Z</dcterms:created>
  <dcterms:modified xsi:type="dcterms:W3CDTF">2019-02-22T03:00:05Z</dcterms:modified>
</cp:coreProperties>
</file>